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448" r:id="rId5"/>
    <p:sldId id="315" r:id="rId6"/>
    <p:sldId id="457" r:id="rId7"/>
    <p:sldId id="449" r:id="rId8"/>
    <p:sldId id="451" r:id="rId9"/>
    <p:sldId id="458" r:id="rId10"/>
    <p:sldId id="528" r:id="rId11"/>
    <p:sldId id="452" r:id="rId12"/>
    <p:sldId id="453" r:id="rId13"/>
    <p:sldId id="505" r:id="rId14"/>
    <p:sldId id="450" r:id="rId15"/>
    <p:sldId id="504" r:id="rId16"/>
    <p:sldId id="454" r:id="rId17"/>
    <p:sldId id="352" r:id="rId18"/>
    <p:sldId id="455" r:id="rId19"/>
    <p:sldId id="456" r:id="rId20"/>
    <p:sldId id="459" r:id="rId21"/>
    <p:sldId id="460" r:id="rId22"/>
    <p:sldId id="490" r:id="rId23"/>
    <p:sldId id="332" r:id="rId24"/>
    <p:sldId id="334" r:id="rId25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黑体" panose="02010609060101010101" pitchFamily="49" charset="-122"/>
      <p:regular r:id="rId34"/>
    </p:embeddedFont>
    <p:embeddedFont>
      <p:font typeface="微软雅黑" panose="020B0503020204020204" pitchFamily="34" charset="-122"/>
      <p:regular r:id="rId35"/>
    </p:embeddedFont>
    <p:embeddedFont>
      <p:font typeface="楷体" panose="02010609060101010101" pitchFamily="49" charset="-122"/>
      <p:regular r:id="rId36"/>
    </p:embeddedFont>
    <p:embeddedFont>
      <p:font typeface="等线" panose="02010600030101010101" charset="-122"/>
      <p:regular r:id="rId37"/>
    </p:embeddedFont>
    <p:embeddedFont>
      <p:font typeface="隶书" panose="02010509060101010101" charset="-122"/>
      <p:regular r:id="rId38"/>
    </p:embeddedFont>
  </p:embeddedFontLst>
  <p:custDataLst>
    <p:tags r:id="rId3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黑体" panose="02010609060101010101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黑体" panose="02010609060101010101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黑体" panose="02010609060101010101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黑体" panose="02010609060101010101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黑体" panose="02010609060101010101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黑体" panose="02010609060101010101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黑体" panose="02010609060101010101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黑体" panose="02010609060101010101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0" userDrawn="1">
          <p15:clr>
            <a:srgbClr val="A4A3A4"/>
          </p15:clr>
        </p15:guide>
        <p15:guide id="2" pos="37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9933"/>
    <a:srgbClr val="009999"/>
    <a:srgbClr val="0099CC"/>
    <a:srgbClr val="003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44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-600" y="-84"/>
      </p:cViewPr>
      <p:guideLst>
        <p:guide orient="horz" pos="2220"/>
        <p:guide pos="3736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1.xml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3A1B1F-B2A4-4FBE-896A-BC75624ADD5B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14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en-US" sz="17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en-US" altLang="en-US" sz="17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344AE-1C2B-400D-A220-C1B916C4C4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首尾页 涂豆思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4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正文 涂豆思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/>
          <p:cNvSpPr txBox="1">
            <a:spLocks noChangeArrowheads="1"/>
          </p:cNvSpPr>
          <p:nvPr/>
        </p:nvSpPr>
        <p:spPr bwMode="auto">
          <a:xfrm>
            <a:off x="4318000" y="2971800"/>
            <a:ext cx="3556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6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3075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241300" y="312738"/>
            <a:ext cx="479425" cy="479425"/>
          </a:xfrm>
          <a:prstGeom prst="rect">
            <a:avLst/>
          </a:prstGeom>
          <a:solidFill>
            <a:srgbClr val="0034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4663" y="509588"/>
            <a:ext cx="387350" cy="3857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957263" y="863600"/>
            <a:ext cx="10566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6714000"/>
            <a:ext cx="810895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8108950" y="6714000"/>
            <a:ext cx="4083050" cy="14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52987" y="180535"/>
            <a:ext cx="744775" cy="782015"/>
          </a:xfrm>
          <a:prstGeom prst="rect">
            <a:avLst/>
          </a:prstGeom>
          <a:effectLst>
            <a:innerShdw blurRad="12700" dist="12700" dir="13500000">
              <a:prstClr val="black">
                <a:alpha val="50000"/>
              </a:prstClr>
            </a:innerShdw>
          </a:effectLst>
        </p:spPr>
      </p:pic>
      <p:sp>
        <p:nvSpPr>
          <p:cNvPr id="17" name="任意多边形: 形状 10"/>
          <p:cNvSpPr/>
          <p:nvPr userDrawn="1"/>
        </p:nvSpPr>
        <p:spPr>
          <a:xfrm>
            <a:off x="1392000" y="791672"/>
            <a:ext cx="10800000" cy="0"/>
          </a:xfrm>
          <a:custGeom>
            <a:avLst/>
            <a:gdLst>
              <a:gd name="connsiteX0" fmla="*/ 0 w 2743200"/>
              <a:gd name="connsiteY0" fmla="*/ 0 h 0"/>
              <a:gd name="connsiteX1" fmla="*/ 2743200 w 27432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43200">
                <a:moveTo>
                  <a:pt x="0" y="0"/>
                </a:moveTo>
                <a:lnTo>
                  <a:pt x="274320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/>
          <a:srcRect l="1" t="38598" r="42619"/>
          <a:stretch>
            <a:fillRect/>
          </a:stretch>
        </p:blipFill>
        <p:spPr>
          <a:xfrm>
            <a:off x="10491259" y="38099"/>
            <a:ext cx="1530349" cy="753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文本框 7"/>
          <p:cNvSpPr txBox="1">
            <a:spLocks noChangeArrowheads="1"/>
          </p:cNvSpPr>
          <p:nvPr/>
        </p:nvSpPr>
        <p:spPr bwMode="auto">
          <a:xfrm>
            <a:off x="4318000" y="2971800"/>
            <a:ext cx="3556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6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027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hf sldNum="0"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17805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580" indent="-217805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7650" indent="-217805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1355" indent="-217805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hyperlink" Target="4.&#20223;&#20882;&#23458;&#26381;.mp4" TargetMode="Externa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hyperlink" Target="3.&#34394;&#20551;&#24449;&#20449;&#31867;&#35784;&#39575;.mp4" TargetMode="Externa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hyperlink" Target="1.&#20882;&#20805;&#20844;&#26816;&#27861;.mp4" TargetMode="Externa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hyperlink" Target="6.&#20882;&#20805;&#20844;&#26816;&#27861;.mp4" TargetMode="Externa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jpeg"/><Relationship Id="rId3" Type="http://schemas.openxmlformats.org/officeDocument/2006/relationships/hyperlink" Target="5.&#32517;&#21271;&#35784;&#39575;&#29359;.mp4" TargetMode="External"/><Relationship Id="rId2" Type="http://schemas.openxmlformats.org/officeDocument/2006/relationships/image" Target="../media/image33.png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1.xml"/><Relationship Id="rId3" Type="http://schemas.openxmlformats.org/officeDocument/2006/relationships/image" Target="../media/image11.jpeg"/><Relationship Id="rId2" Type="http://schemas.openxmlformats.org/officeDocument/2006/relationships/tags" Target="../tags/tag4.xml"/><Relationship Id="rId1" Type="http://schemas.openxmlformats.org/officeDocument/2006/relationships/hyperlink" Target="6.&#35064;&#32842;&#25970;&#35784;&#24405;&#38899;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4179888"/>
            <a:ext cx="12192000" cy="2184400"/>
          </a:xfrm>
          <a:prstGeom prst="rect">
            <a:avLst/>
          </a:prstGeom>
          <a:solidFill>
            <a:srgbClr val="003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2" name="TextBox 56"/>
          <p:cNvSpPr txBox="1"/>
          <p:nvPr/>
        </p:nvSpPr>
        <p:spPr>
          <a:xfrm>
            <a:off x="2006600" y="4232275"/>
            <a:ext cx="8255000" cy="991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defTabSz="866775">
              <a:lnSpc>
                <a:spcPct val="130000"/>
              </a:lnSpc>
            </a:pPr>
            <a:r>
              <a:rPr lang="zh-CN" altLang="en-US" sz="4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安全知识讲座</a:t>
            </a:r>
            <a:endParaRPr lang="zh-CN" altLang="en-US" sz="45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23" name="文本框 5"/>
          <p:cNvSpPr txBox="1"/>
          <p:nvPr/>
        </p:nvSpPr>
        <p:spPr>
          <a:xfrm>
            <a:off x="1239838" y="5232400"/>
            <a:ext cx="9585325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defTabSz="866775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主讲人：党委保卫部（保卫处）</a:t>
            </a:r>
            <a:r>
              <a:rPr lang="en-US" altLang="zh-CN" sz="20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石锋</a:t>
            </a:r>
            <a:r>
              <a:rPr lang="en-US" altLang="zh-CN" sz="20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24" name="文本框 6"/>
          <p:cNvSpPr txBox="1"/>
          <p:nvPr/>
        </p:nvSpPr>
        <p:spPr>
          <a:xfrm>
            <a:off x="3011488" y="5600700"/>
            <a:ext cx="587057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defTabSz="866775">
              <a:lnSpc>
                <a:spcPct val="150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2023</a:t>
            </a: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</a:t>
            </a:r>
            <a:r>
              <a: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月</a:t>
            </a:r>
            <a:endParaRPr lang="zh-CN" alt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25" name="Picture 8" descr="timg_副本_副本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1163" y="485775"/>
            <a:ext cx="3508375" cy="3490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292735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刷单返利诈骗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0972800" cy="2653665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第一步：通过网站、QQ群、微信等引流，邀请刷单；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第二步：先进行小额刷单，返还本金及佣金，加深信任；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第三步：派发大额刷单任务或多次刷单，以“系统故障”和“任务未完成”等理由，不还本金和佣金。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人加了报警人的微信小号，然后就把报警人拉进了一个做兼职赚钱的微信群，然后报警人又把自己的常用微信也拉进了这个群里，有人在群里发布任务，说是做了任务就可以领钱，于是按照对方的操作下载了一款叫“米聊”的APP，点击进入后，需要报警人添加信任证书才能运行，里面有个360商城的栏目，米聊客服让报警人转账后截图给对方，有个数据师会给报警人提示操作。第一天赚了1855元，第二天多次转</a:t>
            </a:r>
            <a:r>
              <a:rPr lang="en-US" alt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149800</a:t>
            </a:r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元后联系不到对方，微信也被提出了群，发现被骗，遂报警。（近三年该类型诈骗被骗</a:t>
            </a:r>
            <a:r>
              <a:rPr lang="en-US" alt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</a:t>
            </a:r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万元以上案件共</a:t>
            </a:r>
            <a:r>
              <a:rPr lang="en-US" alt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起）</a:t>
            </a:r>
            <a:endParaRPr lang="zh-CN" altLang="en-US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155" y="3775710"/>
            <a:ext cx="4344670" cy="2963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292735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刷单返利诈骗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208020" y="1028700"/>
            <a:ext cx="5688965" cy="2085975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刷单诈骗再升级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骗你之前先送礼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ctr" eaLnBrk="1" hangingPunct="1"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因您的购物信誉良好，添加客服好友，免费领礼品。”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ctr" eaLnBrk="1" hangingPunct="1"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当你收到一个暖心的小礼物时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ctr" eaLnBrk="1" hangingPunct="1"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你是不是开心地收下了呢？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ctr" eaLnBrk="1" hangingPunct="1"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“客服”称不仅免费邮寄礼品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ctr" eaLnBrk="1" hangingPunct="1"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还有额外福利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ctr" eaLnBrk="1" hangingPunct="1"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还可以进群抢红包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ctr" eaLnBrk="1" hangingPunct="1">
              <a:buNone/>
            </a:pP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380" y="4603115"/>
            <a:ext cx="4425950" cy="118237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100" y="1352550"/>
            <a:ext cx="2524760" cy="515747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292860"/>
            <a:ext cx="2696210" cy="5505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292735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冒充电商物流客服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0972800" cy="3899535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方式一：以受害人电商平台会员积分、支付宝芝麻信用积分不足为由，让受害人申请贷款从而提高会员积分，并诱骗受害人将贷款汇入其指定账户，从而实施诈骗。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方式二：声称误将受害人升级为VIP会员、授权为代理、办理商品分期业务等，以不取消上述业务将产生额外扣费为由，诱导受害人支付手续费，从而实施诈骗。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方式三：冒充电商平台或者物流快递企业客服，谎称受害人网购商品出现问题，以退款、理赔、退税等为由，诱导受害人提供银行卡和手机验证码等信息，对受害人实施诈骗。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报警人接到一个陌生电话，对方自称是淘宝客服，其表示报警人6月份左右在淘宝上买的防晒霜因质量原因要进行理赔退款，报警人根据对方提示下载了腾讯会议，通过腾讯会议加入了腾讯会议室（房号366761525）进行语言聊天，后对方以报警人支付宝芝麻信用分不够要开通临时理赔通道为由，通过银行卡转账方式骗取报警人共计14647.34元人民币。</a:t>
            </a:r>
            <a:endParaRPr lang="zh-CN" altLang="en-US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：报警人接到一自称是淘宝客服的陌生电话，对方称因误操作，帮报警人开通了铂金会员，如果不取消每年要扣1000元会员费，报警人就按照对方的要求操作，通过银行卡转账的方式转给对方3400元。</a:t>
            </a:r>
            <a:endParaRPr lang="zh-CN" altLang="en-US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endParaRPr lang="zh-CN" altLang="en-US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400" y="4850765"/>
            <a:ext cx="1905000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292735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虚假征信类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0972800" cy="3212465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一步：恐吓。骗子非法获取受害者信息后，（对在校期间曾注册网贷平台或有贷款记录的受害者）：谎称根据国家相关政策需要配合注销账户，否则就会影响个人征信；（对没有注册过网贷平台的受害者）：谎称对方身份信息被他人盗用注册了网贷账户，有贷款记录，甚至未还清，需要配合注销否则会影响个人征信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第二步：诱导贷款。造成恐慌后，骗子以注销贷款账户、“清空额度”为由，诱骗受害者在各种网贷平台把贷款提现到银行卡。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三步：转账后消失。很多受害者不知道自己在上一步已经进行了贷款，骗子会诱导其将钱转入所谓的“额度回收账户”，以此完成“额度清零”；或是让受害者将贷款全部打入公司的“安全账户”进行监管，并谎称网贷记录注销后，这些钱公司会返回给受害者账户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接到陌生电话，对方（身份信息不详）称是360金融客服，称报警人在360金融网注册了借款账号会对征信有影响，需要注销360账户，之后报警人按对方指示操作，通过网银转账九笔共123080元到对方指定账户，后发现被骗。</a:t>
            </a:r>
            <a:endParaRPr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00" name="图片 99">
            <a:hlinkClick r:id="rId2" action="ppaction://hlinkfile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76960" y="4318000"/>
            <a:ext cx="4442460" cy="2510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292735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冒充公检法诈骗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1497310" cy="2944495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第一步：冒充公检法等机关工作人员致电事主，以涉嫌犯罪为由恐吓受害人，并发送假的“通缉令”等；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第二步：要求受害人对外保密，使其与家人、朋友隔离；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第三步：要求受害人将资金转入“安全账户”“自证清白”。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一些诈骗分子还会冒充不同部门的政府机关工作人员，以领取补助补贴、奖学金，医保卡、证券、金融账户被冻结，出入境证件异常、失效等为由实施诈骗。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</a:t>
            </a:r>
            <a:r>
              <a:rPr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接到一个电话，对方自称公安机关人员称报警人涉嫌金融诈骗，已被北京警方立案，让报警人加对方QQ（平安北京，高警官）报警人信以为真，并按对方要求下载“安全防护”APP，绑定交通银行卡，并将全部钱转入，也告诉对方密码，后卡内的67699元已被转走，发现被骗，报警。</a:t>
            </a:r>
            <a:endParaRPr sz="1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" name="图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45" y="4095115"/>
            <a:ext cx="3885565" cy="2590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725" y="4198620"/>
            <a:ext cx="1577340" cy="13030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55610" y="4751705"/>
            <a:ext cx="39014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要求你绝对不能挂掉电话，并为你转接电话的；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要求你绝对不能和别人（尤其是警察）透露通话内容的；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要求你寻找隐蔽的地方进行通话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AutoShape 4"/>
          <p:cNvSpPr/>
          <p:nvPr/>
        </p:nvSpPr>
        <p:spPr>
          <a:xfrm>
            <a:off x="1129030" y="330200"/>
            <a:ext cx="3128645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冒充公检法诈骗流程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4" name="Picture 5" descr="67c4db64c04a398e4342e7a5863d54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0" y="998538"/>
            <a:ext cx="3098800" cy="229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Picture 6" descr="e676b07ab36af9a6eaf8f12c47130ff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25" y="4111625"/>
            <a:ext cx="2970213" cy="232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Picture 7" descr="55f8c512f6f04d0fdc785dc46d5a91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5" y="1109663"/>
            <a:ext cx="4044950" cy="227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Picture 8" descr="7aec7854bd8d4a8fd022094b8b7a44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3517900"/>
            <a:ext cx="2124075" cy="300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Picture 10" descr="24ccb8846d12088764aa3783e9e3cc50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775" y="4143375"/>
            <a:ext cx="3981450" cy="225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9" name="Line 11"/>
          <p:cNvSpPr/>
          <p:nvPr/>
        </p:nvSpPr>
        <p:spPr>
          <a:xfrm flipV="1">
            <a:off x="4648200" y="2247900"/>
            <a:ext cx="1460500" cy="12700"/>
          </a:xfrm>
          <a:prstGeom prst="line">
            <a:avLst/>
          </a:prstGeom>
          <a:ln w="57150" cap="flat" cmpd="sng">
            <a:solidFill>
              <a:srgbClr val="99CC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8920" name="Line 12"/>
          <p:cNvSpPr/>
          <p:nvPr/>
        </p:nvSpPr>
        <p:spPr>
          <a:xfrm flipV="1">
            <a:off x="10515600" y="2273300"/>
            <a:ext cx="1460500" cy="12700"/>
          </a:xfrm>
          <a:prstGeom prst="line">
            <a:avLst/>
          </a:prstGeom>
          <a:ln w="57150" cap="flat" cmpd="sng">
            <a:solidFill>
              <a:srgbClr val="99CC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8921" name="Line 13"/>
          <p:cNvSpPr/>
          <p:nvPr/>
        </p:nvSpPr>
        <p:spPr>
          <a:xfrm flipV="1">
            <a:off x="2984500" y="5245100"/>
            <a:ext cx="749300" cy="12700"/>
          </a:xfrm>
          <a:prstGeom prst="line">
            <a:avLst/>
          </a:prstGeom>
          <a:ln w="57150" cap="flat" cmpd="sng">
            <a:solidFill>
              <a:srgbClr val="99CC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8922" name="Line 14"/>
          <p:cNvSpPr/>
          <p:nvPr/>
        </p:nvSpPr>
        <p:spPr>
          <a:xfrm flipV="1">
            <a:off x="6807200" y="5245100"/>
            <a:ext cx="749300" cy="12700"/>
          </a:xfrm>
          <a:prstGeom prst="line">
            <a:avLst/>
          </a:prstGeom>
          <a:ln w="57150" cap="flat" cmpd="sng">
            <a:solidFill>
              <a:srgbClr val="99CC00"/>
            </a:solidFill>
            <a:prstDash val="solid"/>
            <a:round/>
            <a:headEnd type="none" w="med" len="med"/>
            <a:tailEnd type="triangl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292735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冒充好友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0972800" cy="1871980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诈骗分子获取受害人好友相关信息后，在QQ/微信/微博上冒充受害人好友，编造借口，要求受害人帮忙，继而诱导转账。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收到同学周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某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的QQ发送的信息称其朋友急用钱，但是其微信限制登入了，现先转1800元给报警人后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再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让报警人通过微信扫二维码将1800元给其朋友。报警人同意后对方发了一转账成功的截图，之后报警人称只有1500元，对方表示没关系并发送一收款二维码，报警人扫码支付了1500元，后报警人发现周磊QQ被盗意识到被骗遂报警。</a:t>
            </a:r>
            <a:endParaRPr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80" y="3126105"/>
            <a:ext cx="4297045" cy="3222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292735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网络投资诈骗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0972800" cy="2455545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第一步：骗子通过短视频平台等方式，讲课发展学员、培训对象；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第二步：利用社交媒体授课等方式对受害者进行洗脑式教育；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第三步：群内的“托儿”营造虚假的成功案例，提高可信度；第四步：诱导受害者在虚假投资网站或者手机APP上不断注入资金。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收到微信公众号(天道兄弟实盘)推送的QQ群,群里推荐使用“深港资本”APP投资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报警人分别投资四笔,共计17310元。期间报警人提出过三笔收益,共计529元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之后报警人于4月19日想将APP内的剩余钱款提出,提现的时候系统提示审核失败,报警人联系了客服,客服没有回应,遂报警。报警人总计损失人民币16781元。</a:t>
            </a:r>
            <a:endParaRPr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3770630"/>
            <a:ext cx="4791075" cy="2686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40" y="3709670"/>
            <a:ext cx="2738755" cy="2738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367411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网络交友及杀猪盘诈骗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0972800" cy="3529330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诈骗手段：嫌疑人冒充“高富帅”“白富美”，以征婚交友的名义，通过网络交友（如微信、QQ、探探、陌陌等）、相亲网站，与受害者进行网络交流，骗取受害者信任、确立交往关系后，选择时机提出借钱周转、家庭遭遇变故等各种理由，骗取钱财后便销声匿迹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“杀猪盘”诈骗同属交友类型诈骗，但往往具有“埋伏时间长”，“诈骗金额巨大”的特殊性。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杀猪盘，是一个网络流行词；是诈骗团伙对交友婚恋类网络诈骗的一种俗称；是指诈骗分子利用网络交友，诱导受害人投资赌博的电信诈骗方式。诈骗分子准备好人设、交友套路等“猪饲料”，将社交平台称为“猪圈”，在其中寻找被他们称为“猪”的诈骗对象。通过建立恋爱关系，即“养猪”。最后骗取钱财，即“杀猪”。按行骗手段，又可将杀猪盘电诈犯罪分为投资型、博彩型、索取钱财型三类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通过一个叫summer的交友软件上认识了一个网名叫“迁就”的男友，对方自称叫郑浩平（身份信息不详），认识后就以处男女朋友形式交往，聊天过程中对方提及是做网络兼职，一个博彩网站类似于刷流水可以赚钱，因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手头紧就叫对方带着其一起做。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下载了一个叫</a:t>
            </a:r>
            <a:r>
              <a:rPr 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期期中</a:t>
            </a:r>
            <a:r>
              <a:rPr 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的app，并注册了自己的账户。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后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报警人通过网银给对方帐号转了50000元，对方不回消息了，发现被骗了，遂报警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010" y="4634230"/>
            <a:ext cx="2170430" cy="2170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295275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网络贷款诈骗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0972800" cy="2550160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第一步：骗子通过电话、短信、虚假广告等方式寻找对象；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第二步：以无抵押、无担保、低利息等话术诱导受害者下载APP，或进入钓鱼网页办理贷款；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第三步：引导受害者缴纳担保费、验资费、解冻费等各项费用，伪造交易流水，造成无法放款的假象；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第四步：骗光受害者的钱后将其拉黑。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手机微信上收到陌生人添加好友，对方自称是海尔金融外联退关的陈莉莉，工号00137，问其是否需要资金周转，之后发给其一个企业微信二维码，后对方发给其一个网站（https://app.259tech.xyz/gh/），其下载后显示一个软件叫“够花”APP，注册后不能提现，对方称需要缴纳会员费，其使用银行卡转账给对方2798元后发现被骗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80" y="3594100"/>
            <a:ext cx="6162040" cy="3263900"/>
          </a:xfrm>
          <a:prstGeom prst="rect">
            <a:avLst/>
          </a:prstGeom>
        </p:spPr>
      </p:pic>
      <p:pic>
        <p:nvPicPr>
          <p:cNvPr id="2" name="图片 1" descr="adaf2edda3cc7cd98d10dd49bd4d363fb80e7bec3b4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55" y="3751580"/>
            <a:ext cx="3583305" cy="2948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"/>
          <p:cNvGrpSpPr/>
          <p:nvPr/>
        </p:nvGrpSpPr>
        <p:grpSpPr>
          <a:xfrm>
            <a:off x="3454858" y="2391020"/>
            <a:ext cx="5876183" cy="691516"/>
            <a:chOff x="5013673" y="1556817"/>
            <a:chExt cx="5976664" cy="576064"/>
          </a:xfrm>
          <a:solidFill>
            <a:srgbClr val="92D050"/>
          </a:solidFill>
        </p:grpSpPr>
        <p:sp>
          <p:nvSpPr>
            <p:cNvPr id="5" name="对角圆角矩形 4"/>
            <p:cNvSpPr/>
            <p:nvPr>
              <p:custDataLst>
                <p:tags r:id="rId1"/>
              </p:custDataLst>
            </p:nvPr>
          </p:nvSpPr>
          <p:spPr>
            <a:xfrm>
              <a:off x="5013673" y="1556817"/>
              <a:ext cx="5976664" cy="576064"/>
            </a:xfrm>
            <a:prstGeom prst="round2DiagRect">
              <a:avLst>
                <a:gd name="adj1" fmla="val 50000"/>
                <a:gd name="adj2" fmla="val 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200">
                <a:defRPr/>
              </a:pPr>
              <a:r>
                <a:rPr lang="zh-CN" altLang="en-US" sz="288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电信网络诈骗</a:t>
              </a:r>
              <a:endParaRPr lang="zh-CN" altLang="en-US" sz="288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对角圆角矩形 5"/>
            <p:cNvSpPr/>
            <p:nvPr/>
          </p:nvSpPr>
          <p:spPr>
            <a:xfrm>
              <a:off x="5084934" y="1628205"/>
              <a:ext cx="792126" cy="433237"/>
            </a:xfrm>
            <a:prstGeom prst="round2DiagRect">
              <a:avLst>
                <a:gd name="adj1" fmla="val 44886"/>
                <a:gd name="adj2" fmla="val 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200">
                <a:defRPr/>
              </a:pPr>
              <a:r>
                <a:rPr lang="zh-CN" altLang="en-US" sz="3600" b="1" kern="0">
                  <a:solidFill>
                    <a:srgbClr val="000000"/>
                  </a:solidFill>
                  <a:latin typeface="黑体" panose="02010609060101010101" pitchFamily="49" charset="-122"/>
                </a:rPr>
                <a:t>一</a:t>
              </a:r>
              <a:endParaRPr lang="zh-CN" altLang="en-US" sz="3600" b="1" kern="0">
                <a:solidFill>
                  <a:srgbClr val="000000"/>
                </a:solidFill>
                <a:latin typeface="黑体" panose="02010609060101010101" pitchFamily="49" charset="-122"/>
              </a:endParaRPr>
            </a:p>
          </p:txBody>
        </p:sp>
      </p:grpSp>
      <p:grpSp>
        <p:nvGrpSpPr>
          <p:cNvPr id="10" name="组合"/>
          <p:cNvGrpSpPr/>
          <p:nvPr/>
        </p:nvGrpSpPr>
        <p:grpSpPr>
          <a:xfrm>
            <a:off x="3455167" y="3658678"/>
            <a:ext cx="5876183" cy="691515"/>
            <a:chOff x="5013499" y="1556792"/>
            <a:chExt cx="5976664" cy="576064"/>
          </a:xfrm>
          <a:solidFill>
            <a:srgbClr val="FFC000"/>
          </a:solidFill>
        </p:grpSpPr>
        <p:sp>
          <p:nvSpPr>
            <p:cNvPr id="11" name="对角圆角矩形 10"/>
            <p:cNvSpPr/>
            <p:nvPr>
              <p:custDataLst>
                <p:tags r:id="rId2"/>
              </p:custDataLst>
            </p:nvPr>
          </p:nvSpPr>
          <p:spPr>
            <a:xfrm>
              <a:off x="5013499" y="1556792"/>
              <a:ext cx="5976664" cy="576064"/>
            </a:xfrm>
            <a:prstGeom prst="round2DiagRect">
              <a:avLst>
                <a:gd name="adj1" fmla="val 50000"/>
                <a:gd name="adj2" fmla="val 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200">
                <a:buClrTx/>
                <a:buSzTx/>
                <a:buFontTx/>
                <a:defRPr/>
              </a:pPr>
              <a:r>
                <a:rPr lang="zh-CN" altLang="en-US" sz="2880" b="1" ker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政治安全</a:t>
              </a:r>
              <a:endParaRPr lang="zh-CN" altLang="en-US" sz="2880" b="1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对角圆角矩形 11"/>
            <p:cNvSpPr/>
            <p:nvPr/>
          </p:nvSpPr>
          <p:spPr>
            <a:xfrm>
              <a:off x="5084934" y="1628204"/>
              <a:ext cx="792126" cy="433239"/>
            </a:xfrm>
            <a:prstGeom prst="round2DiagRect">
              <a:avLst>
                <a:gd name="adj1" fmla="val 44886"/>
                <a:gd name="adj2" fmla="val 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200">
                <a:defRPr/>
              </a:pPr>
              <a:r>
                <a:rPr lang="zh-CN" altLang="en-US" sz="3600" b="1" kern="0">
                  <a:solidFill>
                    <a:srgbClr val="000000"/>
                  </a:solidFill>
                  <a:latin typeface="黑体" panose="02010609060101010101" pitchFamily="49" charset="-122"/>
                </a:rPr>
                <a:t>二</a:t>
              </a:r>
              <a:endParaRPr lang="zh-CN" altLang="en-US" sz="3600" b="1" kern="0">
                <a:solidFill>
                  <a:srgbClr val="000000"/>
                </a:solidFill>
                <a:latin typeface="黑体" panose="02010609060101010101" pitchFamily="49" charset="-122"/>
              </a:endParaRPr>
            </a:p>
          </p:txBody>
        </p:sp>
      </p:grpSp>
      <p:sp>
        <p:nvSpPr>
          <p:cNvPr id="16" name="TextBox 14"/>
          <p:cNvSpPr txBox="1"/>
          <p:nvPr/>
        </p:nvSpPr>
        <p:spPr>
          <a:xfrm>
            <a:off x="1083945" y="4445635"/>
            <a:ext cx="2250440" cy="977265"/>
          </a:xfrm>
          <a:prstGeom prst="rect">
            <a:avLst/>
          </a:prstGeom>
          <a:solidFill>
            <a:srgbClr val="92D050"/>
          </a:solidFill>
          <a:ln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</a:gra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CN" altLang="en-US" sz="576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576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20201108164545470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45" y="1027430"/>
            <a:ext cx="2276475" cy="341820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Freeform 9"/>
          <p:cNvSpPr/>
          <p:nvPr/>
        </p:nvSpPr>
        <p:spPr>
          <a:xfrm>
            <a:off x="915988" y="2201863"/>
            <a:ext cx="1636712" cy="14636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28" h="1866">
                <a:moveTo>
                  <a:pt x="1064" y="270"/>
                </a:moveTo>
                <a:cubicBezTo>
                  <a:pt x="1210" y="63"/>
                  <a:pt x="1337" y="2"/>
                  <a:pt x="1596" y="4"/>
                </a:cubicBezTo>
                <a:cubicBezTo>
                  <a:pt x="1897" y="7"/>
                  <a:pt x="2128" y="213"/>
                  <a:pt x="2128" y="470"/>
                </a:cubicBezTo>
                <a:cubicBezTo>
                  <a:pt x="2128" y="935"/>
                  <a:pt x="1596" y="1401"/>
                  <a:pt x="1064" y="1866"/>
                </a:cubicBezTo>
                <a:cubicBezTo>
                  <a:pt x="532" y="1401"/>
                  <a:pt x="0" y="935"/>
                  <a:pt x="0" y="470"/>
                </a:cubicBezTo>
                <a:cubicBezTo>
                  <a:pt x="0" y="213"/>
                  <a:pt x="238" y="10"/>
                  <a:pt x="532" y="4"/>
                </a:cubicBezTo>
                <a:cubicBezTo>
                  <a:pt x="752" y="0"/>
                  <a:pt x="913" y="60"/>
                  <a:pt x="1064" y="27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68" name="Freeform 7"/>
          <p:cNvSpPr/>
          <p:nvPr/>
        </p:nvSpPr>
        <p:spPr>
          <a:xfrm>
            <a:off x="5503863" y="2236788"/>
            <a:ext cx="1636712" cy="14636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28" h="1866">
                <a:moveTo>
                  <a:pt x="1064" y="270"/>
                </a:moveTo>
                <a:cubicBezTo>
                  <a:pt x="1210" y="63"/>
                  <a:pt x="1337" y="2"/>
                  <a:pt x="1596" y="4"/>
                </a:cubicBezTo>
                <a:cubicBezTo>
                  <a:pt x="1897" y="7"/>
                  <a:pt x="2128" y="213"/>
                  <a:pt x="2128" y="470"/>
                </a:cubicBezTo>
                <a:cubicBezTo>
                  <a:pt x="2128" y="935"/>
                  <a:pt x="1596" y="1401"/>
                  <a:pt x="1064" y="1866"/>
                </a:cubicBezTo>
                <a:cubicBezTo>
                  <a:pt x="532" y="1401"/>
                  <a:pt x="0" y="935"/>
                  <a:pt x="0" y="470"/>
                </a:cubicBezTo>
                <a:cubicBezTo>
                  <a:pt x="0" y="213"/>
                  <a:pt x="238" y="10"/>
                  <a:pt x="532" y="4"/>
                </a:cubicBezTo>
                <a:cubicBezTo>
                  <a:pt x="752" y="0"/>
                  <a:pt x="912" y="60"/>
                  <a:pt x="1064" y="270"/>
                </a:cubicBezTo>
                <a:close/>
              </a:path>
            </a:pathLst>
          </a:custGeom>
          <a:solidFill>
            <a:srgbClr val="0099CC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0" name="Freeform 8"/>
          <p:cNvSpPr/>
          <p:nvPr/>
        </p:nvSpPr>
        <p:spPr>
          <a:xfrm>
            <a:off x="3008313" y="2224088"/>
            <a:ext cx="1636712" cy="14636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28" h="1866">
                <a:moveTo>
                  <a:pt x="1064" y="270"/>
                </a:moveTo>
                <a:cubicBezTo>
                  <a:pt x="1210" y="63"/>
                  <a:pt x="1337" y="2"/>
                  <a:pt x="1596" y="4"/>
                </a:cubicBezTo>
                <a:cubicBezTo>
                  <a:pt x="1897" y="7"/>
                  <a:pt x="2128" y="213"/>
                  <a:pt x="2128" y="470"/>
                </a:cubicBezTo>
                <a:cubicBezTo>
                  <a:pt x="2128" y="935"/>
                  <a:pt x="1596" y="1401"/>
                  <a:pt x="1064" y="1866"/>
                </a:cubicBezTo>
                <a:cubicBezTo>
                  <a:pt x="532" y="1401"/>
                  <a:pt x="0" y="935"/>
                  <a:pt x="0" y="470"/>
                </a:cubicBezTo>
                <a:cubicBezTo>
                  <a:pt x="0" y="213"/>
                  <a:pt x="238" y="10"/>
                  <a:pt x="532" y="4"/>
                </a:cubicBezTo>
                <a:cubicBezTo>
                  <a:pt x="752" y="0"/>
                  <a:pt x="912" y="60"/>
                  <a:pt x="1064" y="270"/>
                </a:cubicBez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2" name="Freeform 5"/>
          <p:cNvSpPr/>
          <p:nvPr/>
        </p:nvSpPr>
        <p:spPr>
          <a:xfrm>
            <a:off x="7475538" y="2303463"/>
            <a:ext cx="1636712" cy="14636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28" h="1866">
                <a:moveTo>
                  <a:pt x="1064" y="270"/>
                </a:moveTo>
                <a:cubicBezTo>
                  <a:pt x="1210" y="63"/>
                  <a:pt x="1337" y="2"/>
                  <a:pt x="1596" y="4"/>
                </a:cubicBezTo>
                <a:cubicBezTo>
                  <a:pt x="1897" y="7"/>
                  <a:pt x="2128" y="213"/>
                  <a:pt x="2128" y="470"/>
                </a:cubicBezTo>
                <a:cubicBezTo>
                  <a:pt x="2128" y="935"/>
                  <a:pt x="1596" y="1401"/>
                  <a:pt x="1064" y="1866"/>
                </a:cubicBezTo>
                <a:cubicBezTo>
                  <a:pt x="532" y="1401"/>
                  <a:pt x="0" y="935"/>
                  <a:pt x="0" y="470"/>
                </a:cubicBezTo>
                <a:cubicBezTo>
                  <a:pt x="0" y="213"/>
                  <a:pt x="238" y="10"/>
                  <a:pt x="532" y="4"/>
                </a:cubicBezTo>
                <a:cubicBezTo>
                  <a:pt x="752" y="0"/>
                  <a:pt x="912" y="60"/>
                  <a:pt x="1064" y="270"/>
                </a:cubicBezTo>
                <a:close/>
              </a:path>
            </a:pathLst>
          </a:custGeom>
          <a:solidFill>
            <a:srgbClr val="99CC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4" name="Freeform 6"/>
          <p:cNvSpPr/>
          <p:nvPr/>
        </p:nvSpPr>
        <p:spPr>
          <a:xfrm>
            <a:off x="9369425" y="2201863"/>
            <a:ext cx="1635125" cy="14636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28" h="1866">
                <a:moveTo>
                  <a:pt x="1064" y="270"/>
                </a:moveTo>
                <a:cubicBezTo>
                  <a:pt x="1210" y="63"/>
                  <a:pt x="1337" y="2"/>
                  <a:pt x="1596" y="4"/>
                </a:cubicBezTo>
                <a:cubicBezTo>
                  <a:pt x="1897" y="7"/>
                  <a:pt x="2128" y="213"/>
                  <a:pt x="2128" y="470"/>
                </a:cubicBezTo>
                <a:cubicBezTo>
                  <a:pt x="2128" y="935"/>
                  <a:pt x="1596" y="1401"/>
                  <a:pt x="1064" y="1866"/>
                </a:cubicBezTo>
                <a:cubicBezTo>
                  <a:pt x="532" y="1401"/>
                  <a:pt x="0" y="935"/>
                  <a:pt x="0" y="470"/>
                </a:cubicBezTo>
                <a:cubicBezTo>
                  <a:pt x="0" y="213"/>
                  <a:pt x="238" y="10"/>
                  <a:pt x="532" y="4"/>
                </a:cubicBezTo>
                <a:cubicBezTo>
                  <a:pt x="752" y="0"/>
                  <a:pt x="912" y="60"/>
                  <a:pt x="1064" y="270"/>
                </a:cubicBezTo>
                <a:close/>
              </a:path>
            </a:pathLst>
          </a:custGeom>
          <a:solidFill>
            <a:srgbClr val="FFCC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6" name="TextBox 48"/>
          <p:cNvSpPr txBox="1"/>
          <p:nvPr/>
        </p:nvSpPr>
        <p:spPr>
          <a:xfrm>
            <a:off x="726123" y="3767138"/>
            <a:ext cx="2016125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 typeface="Arial" panose="020B0604020202020204" pitchFamily="34" charset="0"/>
            </a:pPr>
            <a:r>
              <a:rPr lang="zh-CN" altLang="en-US" sz="2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非法宗教</a:t>
            </a:r>
            <a:endParaRPr lang="zh-CN" altLang="en-US" sz="2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7" name="TextBox 2"/>
          <p:cNvSpPr txBox="1"/>
          <p:nvPr/>
        </p:nvSpPr>
        <p:spPr>
          <a:xfrm>
            <a:off x="5554663" y="3690938"/>
            <a:ext cx="17780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不当言论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8" name="TextBox 3"/>
          <p:cNvSpPr txBox="1"/>
          <p:nvPr/>
        </p:nvSpPr>
        <p:spPr>
          <a:xfrm>
            <a:off x="2893378" y="3760788"/>
            <a:ext cx="18669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 typeface="Arial" panose="020B0604020202020204" pitchFamily="34" charset="0"/>
            </a:pPr>
            <a:r>
              <a:rPr lang="zh-CN" altLang="en-US" sz="2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反间防谍</a:t>
            </a:r>
            <a:endParaRPr lang="zh-CN" altLang="en-US" sz="2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9" name="TextBox 49"/>
          <p:cNvSpPr txBox="1"/>
          <p:nvPr/>
        </p:nvSpPr>
        <p:spPr>
          <a:xfrm>
            <a:off x="7326313" y="3763963"/>
            <a:ext cx="2016125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 typeface="Arial" panose="020B0604020202020204" pitchFamily="34" charset="0"/>
            </a:pPr>
            <a:r>
              <a:rPr lang="zh-CN" altLang="en-US" sz="2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意识形态</a:t>
            </a:r>
            <a:endParaRPr lang="zh-CN" altLang="en-US" sz="2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80" name="TextBox 1"/>
          <p:cNvSpPr txBox="1"/>
          <p:nvPr/>
        </p:nvSpPr>
        <p:spPr>
          <a:xfrm>
            <a:off x="9342438" y="3741738"/>
            <a:ext cx="1635125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 typeface="Arial" panose="020B0604020202020204" pitchFamily="34" charset="0"/>
            </a:pPr>
            <a:r>
              <a:rPr lang="zh-CN" altLang="en-US" sz="2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涉恐问题</a:t>
            </a:r>
            <a:endParaRPr lang="zh-CN" altLang="en-US" sz="2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393" name="组合 6"/>
          <p:cNvGrpSpPr/>
          <p:nvPr/>
        </p:nvGrpSpPr>
        <p:grpSpPr>
          <a:xfrm>
            <a:off x="1113155" y="158750"/>
            <a:ext cx="4234180" cy="692150"/>
            <a:chOff x="5013499" y="1556792"/>
            <a:chExt cx="5976664" cy="576064"/>
          </a:xfrm>
        </p:grpSpPr>
        <p:sp>
          <p:nvSpPr>
            <p:cNvPr id="8" name="对角圆角矩形 7"/>
            <p:cNvSpPr/>
            <p:nvPr>
              <p:custDataLst>
                <p:tags r:id="rId1"/>
              </p:custDataLst>
            </p:nvPr>
          </p:nvSpPr>
          <p:spPr>
            <a:xfrm>
              <a:off x="5013499" y="1556792"/>
              <a:ext cx="5976664" cy="57606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defTabSz="1219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1219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1219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1219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1219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defTabSz="1219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defTabSz="1219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defTabSz="1219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defTabSz="1219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政治安全</a:t>
              </a: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---</a:t>
              </a:r>
              <a:r>
                <a: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非法宗教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对角圆角矩形 8"/>
            <p:cNvSpPr/>
            <p:nvPr>
              <p:custDataLst>
                <p:tags r:id="rId2"/>
              </p:custDataLst>
            </p:nvPr>
          </p:nvSpPr>
          <p:spPr>
            <a:xfrm>
              <a:off x="5084554" y="1628139"/>
              <a:ext cx="792905" cy="433369"/>
            </a:xfrm>
            <a:prstGeom prst="round2DiagRect">
              <a:avLst>
                <a:gd name="adj1" fmla="val 44886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80" b="1" i="0" u="none" strike="noStrike" kern="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黑体" panose="02010609060101010101" pitchFamily="49" charset="-122"/>
                  <a:cs typeface="+mn-cs"/>
                </a:rPr>
                <a:t>二</a:t>
              </a:r>
              <a:endParaRPr kumimoji="0" lang="zh-CN" altLang="en-US" sz="288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77010" y="2512060"/>
            <a:ext cx="515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黑体" panose="02010609060101010101" pitchFamily="49" charset="-122"/>
              </a:rPr>
              <a:t>1</a:t>
            </a:r>
            <a:endParaRPr lang="en-US" altLang="zh-CN" sz="4000">
              <a:solidFill>
                <a:schemeClr val="bg1"/>
              </a:solidFill>
              <a:latin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554095" y="2512060"/>
            <a:ext cx="515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黑体" panose="02010609060101010101" pitchFamily="49" charset="-122"/>
              </a:rPr>
              <a:t>2</a:t>
            </a:r>
            <a:endParaRPr lang="en-US" altLang="zh-CN" sz="4000">
              <a:solidFill>
                <a:schemeClr val="bg1"/>
              </a:solidFill>
              <a:latin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064885" y="2639060"/>
            <a:ext cx="515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黑体" panose="02010609060101010101" pitchFamily="49" charset="-122"/>
              </a:rPr>
              <a:t>3</a:t>
            </a:r>
            <a:endParaRPr lang="en-US" altLang="zh-CN" sz="4000">
              <a:solidFill>
                <a:schemeClr val="bg1"/>
              </a:solidFill>
              <a:latin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032115" y="2682240"/>
            <a:ext cx="515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黑体" panose="02010609060101010101" pitchFamily="49" charset="-122"/>
              </a:rPr>
              <a:t>4</a:t>
            </a:r>
            <a:endParaRPr lang="en-US" altLang="zh-CN" sz="4000">
              <a:solidFill>
                <a:schemeClr val="bg1"/>
              </a:solidFill>
              <a:latin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902190" y="2580640"/>
            <a:ext cx="515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黑体" panose="02010609060101010101" pitchFamily="49" charset="-122"/>
              </a:rPr>
              <a:t>5</a:t>
            </a:r>
            <a:endParaRPr lang="en-US" altLang="zh-CN" sz="4000">
              <a:solidFill>
                <a:schemeClr val="bg1"/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矩形 7"/>
          <p:cNvSpPr/>
          <p:nvPr/>
        </p:nvSpPr>
        <p:spPr>
          <a:xfrm>
            <a:off x="1084263" y="1006475"/>
            <a:ext cx="9088437" cy="38449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大学生活是丰富多彩的，而拥有这一切的前提是安全。今天的讲座到此马上就要结束了，但安全没有终点。</a:t>
            </a:r>
            <a:endParaRPr lang="zh-CN" altLang="en-US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为了校园安全，我们一直在路上。</a:t>
            </a:r>
            <a:endParaRPr lang="zh-CN" altLang="en-US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</a:t>
            </a:r>
            <a:endParaRPr lang="zh-CN" altLang="en-US" sz="20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7587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15613" y="1917700"/>
            <a:ext cx="1804987" cy="3036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文本框 14338"/>
          <p:cNvSpPr txBox="1"/>
          <p:nvPr/>
        </p:nvSpPr>
        <p:spPr>
          <a:xfrm>
            <a:off x="987425" y="4392613"/>
            <a:ext cx="10212388" cy="1754187"/>
          </a:xfrm>
          <a:prstGeom prst="rect">
            <a:avLst/>
          </a:prstGeom>
          <a:solidFill>
            <a:srgbClr val="003466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校内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小时报警电话：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65880110</a:t>
            </a:r>
            <a:endParaRPr lang="en-US" altLang="zh-CN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buFont typeface="Arial" panose="020B0604020202020204" pitchFamily="34" charset="0"/>
            </a:pPr>
            <a:endParaRPr lang="en-US" altLang="zh-CN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10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7038" y="3359150"/>
            <a:ext cx="3067050" cy="3017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1" name="WordArt 7"/>
          <p:cNvSpPr>
            <a:spLocks noTextEdit="1"/>
          </p:cNvSpPr>
          <p:nvPr/>
        </p:nvSpPr>
        <p:spPr>
          <a:xfrm>
            <a:off x="2694940" y="1958975"/>
            <a:ext cx="5748655" cy="1635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谢谢大家！</a:t>
            </a:r>
            <a:endParaRPr lang="zh-CN" altLang="en-US" sz="360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文本占位符 45058"/>
          <p:cNvSpPr>
            <a:spLocks noGrp="1"/>
          </p:cNvSpPr>
          <p:nvPr>
            <p:ph/>
          </p:nvPr>
        </p:nvSpPr>
        <p:spPr>
          <a:xfrm>
            <a:off x="596900" y="1028700"/>
            <a:ext cx="10972800" cy="2798763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类型介绍：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卖家以价格优惠、会员专享、在线看货等名义要求买家另行添加其所谓客服人员的微信、QQ账号或者加入其粉丝群、VIP群等，交易直接通过微信、QQ等进行而不通过第三方交易平台，因此使得双方的交易直接脱离了第三方交易平台的监管和保障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案例</a:t>
            </a:r>
            <a:r>
              <a:rPr lang="en-US" alt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：报警人通过</a:t>
            </a:r>
            <a:r>
              <a:rPr lang="en-US" alt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闲鱼</a:t>
            </a:r>
            <a:r>
              <a:rPr lang="en-US" alt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交易平台出售一件毛衣，并留了QQ。随后，一陌生QQ加其好友，对方称已拍下毛衣，但闲鱼账户被冻结了让报警人扫码截图联系客服帮忙解冻，后客服以信誉不够为由，要求报警人缴纳违约金、保证金，由报警人账户转账方式向对方账户共计转账两笔，共损失人民币6998元，后对方继续让报警人转账，发现被骗，遂报警。</a:t>
            </a:r>
            <a:endParaRPr lang="zh-CN" altLang="en-US" sz="1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1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：报警人加了对方微博（1854425757，网名：叫过好每一天ee）为好友，报警人想通过对方购买演唱会门票，后报警人通过银行卡向对方农商银行卡共计转账了500元，后发现对方微博用户不存在了，发现被骗。</a:t>
            </a:r>
            <a:endParaRPr lang="zh-CN" altLang="en-US" sz="1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3794" name="图片 45059" descr="1_2017090615510492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2260" y="4053205"/>
            <a:ext cx="3221990" cy="2185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AutoShape 4"/>
          <p:cNvSpPr/>
          <p:nvPr/>
        </p:nvSpPr>
        <p:spPr>
          <a:xfrm>
            <a:off x="1129030" y="330200"/>
            <a:ext cx="3166745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虚假购物服务类诈骗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AutoShape 4"/>
          <p:cNvSpPr/>
          <p:nvPr/>
        </p:nvSpPr>
        <p:spPr>
          <a:xfrm>
            <a:off x="1129030" y="330200"/>
            <a:ext cx="292735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网络论文中介诈骗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3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0972800" cy="2455545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该种诈骗属于虚假购物、服务诈骗的范围，因为高校群体的特殊性，特将此类诈骗手法单独拎出。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诈骗手段：个别师生为了能够快速发表论文，会在网络上寻求论文中介。骗子会以文章已被某期刊录用，需要缴纳中介费、修改费、加时费等名义要求受害方转账，待师生将相关费用通过支付宝、微信或银行转账的方式转给对方后，对方便将受害人拉黑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案例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报警人需要在公开刊物上发表一篇文章，遂在各种网站上进行投稿，报警人在中国期刊投稿平台给两家名为“浙江树人大学学报”和“浙江社会科学”投稿平台进行了投稿，后收到了对方的邮件，告知报警人的稿件被录取了，但需要支付投稿费用，报警人相信后</a:t>
            </a:r>
            <a:r>
              <a:rPr lang="zh-CN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</a:t>
            </a:r>
            <a:r>
              <a:rPr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转账的方式转账2笔，共计损失【5750元】人民币，后发现被骗，遂报警。</a:t>
            </a:r>
            <a:endParaRPr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35" y="3561080"/>
            <a:ext cx="3220085" cy="3220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文本占位符 45058"/>
          <p:cNvSpPr>
            <a:spLocks noGrp="1"/>
          </p:cNvSpPr>
          <p:nvPr>
            <p:ph/>
          </p:nvPr>
        </p:nvSpPr>
        <p:spPr>
          <a:xfrm>
            <a:off x="596900" y="1028700"/>
            <a:ext cx="10972800" cy="2798763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marL="0" indent="0" eaLnBrk="1" hangingPunct="1">
              <a:buNone/>
            </a:pP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第一步：骗子通过在网络平台等发布色情诱导信息，引导添加第三方聊天软件，如同城交友类软件。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第二步：通过话术（如“帮我点赞、增加人气”等）诱导受害者下载木马app。这些木马app一般打着“直播”、”视频“的幌子，骗取受害者的通讯录、实时位置、短信等内容。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第三步：诱导受害者进行裸聊，并对受害者的不雅视频进行偷偷录制。受害者以为网络情缘一线牵的”美女“实则多为男性。他们通过预先录制准备好的美女裸聊视频或通过美颜、变声等技术手段欺骗受害者。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第四步：当骗子“集齐”受害者的“不雅视频”和“通讯录”后，对面的“美女”会立刻露出真面目，以“爆”受害者通讯录、群发受害者不雅视频为威胁，通过社交软件、短信、电话等进行敲诈勒索。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795" name="AutoShape 4"/>
          <p:cNvSpPr/>
          <p:nvPr/>
        </p:nvSpPr>
        <p:spPr>
          <a:xfrm>
            <a:off x="1128713" y="330200"/>
            <a:ext cx="2136775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裸聊敲诈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8" descr="d53f8794a4c27d1e734f8afc3cf82b64ddc43850">
            <a:hlinkClick r:id="rId1" action="ppaction://hlinkfile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6583" y="4052888"/>
            <a:ext cx="5608955" cy="2428875"/>
          </a:xfrm>
          <a:prstGeom prst="rect">
            <a:avLst/>
          </a:prstGeom>
        </p:spPr>
      </p:pic>
      <p:pic>
        <p:nvPicPr>
          <p:cNvPr id="2" name="图片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730" y="3934460"/>
            <a:ext cx="2607310" cy="2665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5" name="AutoShape 4"/>
          <p:cNvSpPr/>
          <p:nvPr/>
        </p:nvSpPr>
        <p:spPr>
          <a:xfrm>
            <a:off x="1129030" y="330200"/>
            <a:ext cx="280670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约炮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占位符 4505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900" y="1028700"/>
            <a:ext cx="10972800" cy="2400300"/>
          </a:xfrm>
          <a:prstGeom prst="rect">
            <a:avLst/>
          </a:prstGeom>
          <a:solidFill>
            <a:srgbClr val="CCFFFF">
              <a:alpha val="2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>
            <a:lvl1pPr marL="215900" indent="-215900" algn="l" defTabSz="866775" rtl="0" eaLnBrk="0" fontAlgn="base" hangingPunct="0">
              <a:lnSpc>
                <a:spcPct val="90000"/>
              </a:lnSpc>
              <a:spcBef>
                <a:spcPts val="9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87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458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7650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1355" indent="-217805" algn="l" defTabSz="866775" rtl="0" eaLnBrk="0" fontAlgn="base" hangingPunct="0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8379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7495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5120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84270" indent="-216535" algn="l" defTabSz="866775" rtl="0" eaLnBrk="1" latinLnBrk="0" hangingPunct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•"/>
              <a:defRPr sz="17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类型介绍：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第一步：诈骗份子发送链接让被害人下载“约炮”App；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第二步：进入APP后就有客服联系被害人，称只要加入平台会员就能免费“约炮”，随后客服又引导受害人点击平台的“配对一厅”进行虚拟博彩任务或者要求被害人刷单，声称完成任务就能免费“约炮”。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第三步：任务完成以后，诈骗份子便以受害人操作错误需补单、信誉分不足等理由，要求其转账完成任务才能“约炮”。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有些诈骗案件中，诈骗分子则是收取所谓“保证金”“交通费”后直接消失。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5" name="AutoShape 4"/>
          <p:cNvSpPr/>
          <p:nvPr/>
        </p:nvSpPr>
        <p:spPr>
          <a:xfrm>
            <a:off x="1129030" y="330200"/>
            <a:ext cx="280670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约炮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711325"/>
            <a:ext cx="5097780" cy="4370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265" y="1368425"/>
            <a:ext cx="5064125" cy="5055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5" name="AutoShape 4"/>
          <p:cNvSpPr/>
          <p:nvPr/>
        </p:nvSpPr>
        <p:spPr>
          <a:xfrm>
            <a:off x="1129030" y="330200"/>
            <a:ext cx="2806700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约炮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微信图片_202303011103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0" y="996315"/>
            <a:ext cx="3314065" cy="5741035"/>
          </a:xfrm>
          <a:prstGeom prst="rect">
            <a:avLst/>
          </a:prstGeom>
        </p:spPr>
      </p:pic>
      <p:pic>
        <p:nvPicPr>
          <p:cNvPr id="5" name="图片 4" descr="微信图片_20230301110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490" y="996315"/>
            <a:ext cx="3292475" cy="5741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5" name="AutoShape 4"/>
          <p:cNvSpPr/>
          <p:nvPr/>
        </p:nvSpPr>
        <p:spPr>
          <a:xfrm>
            <a:off x="1129030" y="330200"/>
            <a:ext cx="2874645" cy="473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75E00"/>
              </a:gs>
              <a:gs pos="100000">
                <a:srgbClr val="99CC00"/>
              </a:gs>
            </a:gsLst>
            <a:lin ang="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CCFF"/>
            </a:extrusionClr>
          </a:sp3d>
        </p:spPr>
        <p:txBody>
          <a:bodyPr wrap="none" anchor="ctr" anchorCtr="0">
            <a:flatTx/>
          </a:bodyPr>
          <a:p>
            <a:pPr algn="ctr" eaLnBrk="0" hangingPunct="0">
              <a:lnSpc>
                <a:spcPct val="70000"/>
              </a:lnSpc>
              <a:buFont typeface="Arial" panose="020B0604020202020204" pitchFamily="34" charset="0"/>
            </a:pP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约炮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诈骗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3330" y="1353820"/>
            <a:ext cx="94386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常见引流手段</a:t>
            </a:r>
            <a:endParaRPr lang="zh-CN" altLang="en-US" sz="2800"/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(一) 涉黄风险网页(涉黄视频APP) 投放“约炮”广告。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508000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约炮类刷单诈骗中，诈骗分子往往会精准定位受害人群体，浏览、点击、安装涉黄类网页、APP的男性群体更易成为此类犯罪的目标。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(二)微信、QQ附近的人添加好友。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508000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在约炮类刷单诈骗案件的发案场所中，酒店、旅馆占比较高，而这些场所中的受害人接触约炮类刷单诈骗的方式往往是通过QQ、微信附近的人添加好友后下载约炮APP被诈骗。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(三)不明短信链接“约炮”邀请。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508000" algn="l"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用含有“色情”字眼的短信的诱使受害人点击约炮类APP的下载链接，诱使受害人下载涉诈软件。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(四) 探探、陌陌、Soul、抖音等交友软件添加QQ进行约炮。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508000" algn="l"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诈骗分子会利用热门交友软件进行引流，在“性感”视频下留下QQ号，等待受害人“上钩”;点赞、关注受害人的社交账号，谋取受害人的关注。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FILL_FORE_SCHEMECOLOR_INDEX_BRIGHTNESS" val="0"/>
  <p:tag name="KSO_WM_UNIT_FILL_FORE_SCHEMECOLOR_INDEX" val="9"/>
  <p:tag name="KSO_WM_UNIT_FILL_TYPE" val="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PP_MARK_KEY" val="ce100be8-05e1-415f-9fcf-36141abe81d8"/>
  <p:tag name="COMMONDATA" val="eyJoZGlkIjoiYTZmZWRkZDZiYTFlZTA3NjNhNDdhOGRkNzY4MGQyZmI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涂豆思">
  <a:themeElements>
    <a:clrScheme name="自定义 2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A5A5A5"/>
      </a:accent2>
      <a:accent3>
        <a:srgbClr val="C00000"/>
      </a:accent3>
      <a:accent4>
        <a:srgbClr val="A5A5A5"/>
      </a:accent4>
      <a:accent5>
        <a:srgbClr val="C00000"/>
      </a:accent5>
      <a:accent6>
        <a:srgbClr val="A5A5A5"/>
      </a:accent6>
      <a:hlink>
        <a:srgbClr val="002060"/>
      </a:hlink>
      <a:folHlink>
        <a:srgbClr val="00206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5008</Words>
  <Application>WPS 演示</Application>
  <PresentationFormat>自定义</PresentationFormat>
  <Paragraphs>178</Paragraphs>
  <Slides>22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Calibri</vt:lpstr>
      <vt:lpstr>黑体</vt:lpstr>
      <vt:lpstr>微软雅黑</vt:lpstr>
      <vt:lpstr>Calibri Light</vt:lpstr>
      <vt:lpstr>楷体</vt:lpstr>
      <vt:lpstr>Arial Unicode MS</vt:lpstr>
      <vt:lpstr>等线</vt:lpstr>
      <vt:lpstr>隶书</vt:lpstr>
      <vt:lpstr>涂豆思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雷锋PPT网www.lfppt.com</dc:title>
  <dc:creator>雷锋PPT网www.lfppt.com</dc:creator>
  <cp:keywords>雷锋PPT网www.lfppt.com</cp:keywords>
  <dc:description>雷锋PPT网www.lfppt.com</dc:description>
  <dc:subject>雷锋PPT网www.lfppt.com</dc:subject>
  <cp:category>雷锋PPT网www.lfppt.com</cp:category>
  <cp:lastModifiedBy>初</cp:lastModifiedBy>
  <cp:revision>241</cp:revision>
  <dcterms:created xsi:type="dcterms:W3CDTF">2018-02-04T14:14:00Z</dcterms:created>
  <dcterms:modified xsi:type="dcterms:W3CDTF">2023-03-24T11:08:27Z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BE7DB2E3F01E401BAD4CF3E89EB7E41A</vt:lpwstr>
  </property>
</Properties>
</file>